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1"/>
  </p:notesMasterIdLst>
  <p:sldIdLst>
    <p:sldId id="256" r:id="rId2"/>
    <p:sldId id="257" r:id="rId3"/>
    <p:sldId id="260" r:id="rId4"/>
    <p:sldId id="320" r:id="rId5"/>
    <p:sldId id="682" r:id="rId6"/>
    <p:sldId id="740" r:id="rId7"/>
    <p:sldId id="683" r:id="rId8"/>
    <p:sldId id="684" r:id="rId9"/>
    <p:sldId id="685" r:id="rId10"/>
    <p:sldId id="686" r:id="rId11"/>
    <p:sldId id="687" r:id="rId12"/>
    <p:sldId id="688" r:id="rId13"/>
    <p:sldId id="689" r:id="rId14"/>
    <p:sldId id="690" r:id="rId15"/>
    <p:sldId id="691" r:id="rId16"/>
    <p:sldId id="692" r:id="rId17"/>
    <p:sldId id="693" r:id="rId18"/>
    <p:sldId id="694" r:id="rId19"/>
    <p:sldId id="695" r:id="rId20"/>
    <p:sldId id="696" r:id="rId21"/>
    <p:sldId id="697" r:id="rId22"/>
    <p:sldId id="698" r:id="rId23"/>
    <p:sldId id="699" r:id="rId24"/>
    <p:sldId id="465" r:id="rId25"/>
    <p:sldId id="469" r:id="rId26"/>
    <p:sldId id="466" r:id="rId27"/>
    <p:sldId id="467" r:id="rId28"/>
    <p:sldId id="470" r:id="rId29"/>
    <p:sldId id="468" r:id="rId30"/>
    <p:sldId id="707" r:id="rId31"/>
    <p:sldId id="708" r:id="rId32"/>
    <p:sldId id="709" r:id="rId33"/>
    <p:sldId id="716" r:id="rId34"/>
    <p:sldId id="717" r:id="rId35"/>
    <p:sldId id="721" r:id="rId36"/>
    <p:sldId id="722" r:id="rId37"/>
    <p:sldId id="723" r:id="rId38"/>
    <p:sldId id="724" r:id="rId39"/>
    <p:sldId id="725" r:id="rId40"/>
    <p:sldId id="726" r:id="rId41"/>
    <p:sldId id="727" r:id="rId42"/>
    <p:sldId id="728" r:id="rId43"/>
    <p:sldId id="729" r:id="rId44"/>
    <p:sldId id="730" r:id="rId45"/>
    <p:sldId id="731" r:id="rId46"/>
    <p:sldId id="732" r:id="rId47"/>
    <p:sldId id="733" r:id="rId48"/>
    <p:sldId id="738" r:id="rId49"/>
    <p:sldId id="461" r:id="rId50"/>
    <p:sldId id="462" r:id="rId51"/>
    <p:sldId id="734" r:id="rId52"/>
    <p:sldId id="735" r:id="rId53"/>
    <p:sldId id="718" r:id="rId54"/>
    <p:sldId id="719" r:id="rId55"/>
    <p:sldId id="638" r:id="rId56"/>
    <p:sldId id="737" r:id="rId57"/>
    <p:sldId id="368" r:id="rId58"/>
    <p:sldId id="298" r:id="rId59"/>
    <p:sldId id="739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3" d="100"/>
          <a:sy n="63" d="100"/>
        </p:scale>
        <p:origin x="244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328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463ABE4D-2C25-4305-BF88-E179FF717BE0}"/>
    <pc:docChg chg="addSld delSld modSld">
      <pc:chgData name="Wittman, Barry" userId="bff186cd-6ce8-41ba-8e8c-e85cdef216de" providerId="ADAL" clId="{463ABE4D-2C25-4305-BF88-E179FF717BE0}" dt="2026-04-19T21:06:27.608" v="32"/>
      <pc:docMkLst>
        <pc:docMk/>
      </pc:docMkLst>
      <pc:sldChg chg="modSp">
        <pc:chgData name="Wittman, Barry" userId="bff186cd-6ce8-41ba-8e8c-e85cdef216de" providerId="ADAL" clId="{463ABE4D-2C25-4305-BF88-E179FF717BE0}" dt="2026-04-19T21:04:49.503" v="7" actId="20577"/>
        <pc:sldMkLst>
          <pc:docMk/>
          <pc:sldMk cId="0" sldId="256"/>
        </pc:sldMkLst>
        <pc:spChg chg="mod">
          <ac:chgData name="Wittman, Barry" userId="bff186cd-6ce8-41ba-8e8c-e85cdef216de" providerId="ADAL" clId="{463ABE4D-2C25-4305-BF88-E179FF717BE0}" dt="2026-04-19T21:04:49.503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463ABE4D-2C25-4305-BF88-E179FF717BE0}" dt="2026-04-19T21:05:24.148" v="9" actId="2696"/>
        <pc:sldMkLst>
          <pc:docMk/>
          <pc:sldMk cId="3782908534" sldId="487"/>
        </pc:sldMkLst>
      </pc:sldChg>
      <pc:sldChg chg="modSp modAnim">
        <pc:chgData name="Wittman, Barry" userId="bff186cd-6ce8-41ba-8e8c-e85cdef216de" providerId="ADAL" clId="{463ABE4D-2C25-4305-BF88-E179FF717BE0}" dt="2026-04-19T21:06:27.608" v="32"/>
        <pc:sldMkLst>
          <pc:docMk/>
          <pc:sldMk cId="0" sldId="739"/>
        </pc:sldMkLst>
        <pc:spChg chg="mod">
          <ac:chgData name="Wittman, Barry" userId="bff186cd-6ce8-41ba-8e8c-e85cdef216de" providerId="ADAL" clId="{463ABE4D-2C25-4305-BF88-E179FF717BE0}" dt="2026-04-19T21:06:27.608" v="32"/>
          <ac:spMkLst>
            <pc:docMk/>
            <pc:sldMk cId="0" sldId="739"/>
            <ac:spMk id="5" creationId="{00000000-0000-0000-0000-000000000000}"/>
          </ac:spMkLst>
        </pc:spChg>
      </pc:sldChg>
      <pc:sldChg chg="add">
        <pc:chgData name="Wittman, Barry" userId="bff186cd-6ce8-41ba-8e8c-e85cdef216de" providerId="ADAL" clId="{463ABE4D-2C25-4305-BF88-E179FF717BE0}" dt="2026-04-19T21:05:21.258" v="8"/>
        <pc:sldMkLst>
          <pc:docMk/>
          <pc:sldMk cId="1431189488" sldId="74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51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36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34489-8C51-499E-A97B-058B99D95C3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220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68796-915B-4F4F-972A-93A5DBC2787E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22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2400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15 -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Dereference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reference operator doesn't let you do much</a:t>
            </a:r>
          </a:p>
          <a:p>
            <a:r>
              <a:rPr lang="en-US" dirty="0"/>
              <a:t>You can get an address, but so what?</a:t>
            </a:r>
          </a:p>
          <a:p>
            <a:r>
              <a:rPr lang="en-US" dirty="0"/>
              <a:t>Using the dereference operator, you can read and write the contents of the address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038600"/>
            <a:ext cx="10972800" cy="228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5;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pointer;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pointer = &amp;value;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*pointer); 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Prints 5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*pointer = 900; 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value just changed!</a:t>
            </a:r>
          </a:p>
        </p:txBody>
      </p:sp>
    </p:spTree>
    <p:extLst>
      <p:ext uri="{BB962C8B-B14F-4D97-AF65-F5344CB8AC3E}">
        <p14:creationId xmlns:p14="http://schemas.microsoft.com/office/powerpoint/2010/main" val="216815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796809"/>
          </a:xfrm>
        </p:spPr>
        <p:txBody>
          <a:bodyPr>
            <a:normAutofit/>
          </a:bodyPr>
          <a:lstStyle/>
          <a:p>
            <a:r>
              <a:rPr lang="en-US" dirty="0"/>
              <a:t>One of the most powerful (and most dangerous) qualities of pointers in C is that you can take arbitrary offsets in memory</a:t>
            </a:r>
          </a:p>
          <a:p>
            <a:r>
              <a:rPr lang="en-US" dirty="0"/>
              <a:t>When you add to (or subtract from)  a pointers, it jumps the number of bytes in memory  of the size of the type it points to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191000"/>
            <a:ext cx="10972800" cy="2362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 = 10;</a:t>
            </a:r>
            <a:endParaRPr lang="en-US" sz="27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 = 20;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 = 30;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 = &amp;b;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value++;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*value);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What does it print? (not defined)</a:t>
            </a:r>
          </a:p>
        </p:txBody>
      </p:sp>
    </p:spTree>
    <p:extLst>
      <p:ext uri="{BB962C8B-B14F-4D97-AF65-F5344CB8AC3E}">
        <p14:creationId xmlns:p14="http://schemas.microsoft.com/office/powerpoint/2010/main" val="9276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are pointers too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1110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 array </a:t>
            </a:r>
            <a:r>
              <a:rPr lang="en-US" b="1" dirty="0"/>
              <a:t>is</a:t>
            </a:r>
            <a:r>
              <a:rPr lang="en-US" dirty="0"/>
              <a:t> a pointer</a:t>
            </a:r>
          </a:p>
          <a:p>
            <a:pPr lvl="1"/>
            <a:r>
              <a:rPr lang="en-US" dirty="0"/>
              <a:t>It is pre-allocated a fixed amount of memory to point to</a:t>
            </a:r>
          </a:p>
          <a:p>
            <a:pPr lvl="1"/>
            <a:r>
              <a:rPr lang="en-US" dirty="0"/>
              <a:t>You can't make it point at something else</a:t>
            </a:r>
          </a:p>
          <a:p>
            <a:r>
              <a:rPr lang="en-US" dirty="0"/>
              <a:t>For this reason, you can assign an array directly to a pointer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886200"/>
            <a:ext cx="10972800" cy="2667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numbers[] = {3, 5, 7, 11, 13};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numbers;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&amp;numbers[0];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exactly equivalent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What about the following?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&amp;numbers;</a:t>
            </a:r>
          </a:p>
        </p:txBody>
      </p:sp>
    </p:spTree>
    <p:extLst>
      <p:ext uri="{BB962C8B-B14F-4D97-AF65-F5344CB8AC3E}">
        <p14:creationId xmlns:p14="http://schemas.microsoft.com/office/powerpoint/2010/main" val="385340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Surprisingly, pointers are arrays too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Well, no, they aren't</a:t>
            </a:r>
          </a:p>
          <a:p>
            <a:r>
              <a:rPr lang="en-US" dirty="0"/>
              <a:t>But you can use array subscript notation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[]</a:t>
            </a:r>
            <a:r>
              <a:rPr lang="en-US" dirty="0"/>
              <a:t>) to read and write the contents of offsets from an initial pointer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5800" y="3657600"/>
            <a:ext cx="10896600" cy="2667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numbers[] = {3, 5, 7, 11, 13};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value = numbers + 2;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value[0] );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Prints 7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value[-2] );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Prints 3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value[2] = 19;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Changes 13 to 19</a:t>
            </a:r>
          </a:p>
        </p:txBody>
      </p:sp>
    </p:spTree>
    <p:extLst>
      <p:ext uri="{BB962C8B-B14F-4D97-AF65-F5344CB8AC3E}">
        <p14:creationId xmlns:p14="http://schemas.microsoft.com/office/powerpoint/2010/main" val="1258476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dirty="0"/>
              <a:t> 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279680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 if you don't know what you're going to point at?</a:t>
            </a:r>
          </a:p>
          <a:p>
            <a:r>
              <a:rPr lang="en-US" dirty="0"/>
              <a:t>You can use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void*</a:t>
            </a:r>
            <a:r>
              <a:rPr lang="en-US" dirty="0"/>
              <a:t>, which is an address to….something!</a:t>
            </a:r>
          </a:p>
          <a:p>
            <a:r>
              <a:rPr lang="en-US" dirty="0"/>
              <a:t>You have to cast it to another kind of pointer to use it</a:t>
            </a:r>
          </a:p>
          <a:p>
            <a:r>
              <a:rPr lang="en-US" dirty="0"/>
              <a:t>You can't do pointer arithmetic on it</a:t>
            </a:r>
          </a:p>
          <a:p>
            <a:r>
              <a:rPr lang="en-US" dirty="0"/>
              <a:t>It's not useful very often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malloc()</a:t>
            </a:r>
            <a:r>
              <a:rPr lang="en-US" dirty="0"/>
              <a:t> returns 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, but our compiler casts it for us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572000"/>
            <a:ext cx="10972800" cy="1981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 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s[] = 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"Hello World!"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address = s; 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thingy =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*)address;</a:t>
            </a:r>
            <a:endParaRPr lang="en-US" sz="27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"%d\n"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*thingy);</a:t>
            </a:r>
          </a:p>
        </p:txBody>
      </p:sp>
    </p:spTree>
    <p:extLst>
      <p:ext uri="{BB962C8B-B14F-4D97-AF65-F5344CB8AC3E}">
        <p14:creationId xmlns:p14="http://schemas.microsoft.com/office/powerpoint/2010/main" val="154747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Functions that can change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 data is passed </a:t>
            </a:r>
            <a:r>
              <a:rPr lang="en-US" b="1" dirty="0"/>
              <a:t>by value</a:t>
            </a:r>
          </a:p>
          <a:p>
            <a:r>
              <a:rPr lang="en-US" dirty="0"/>
              <a:t>This means that a variable cannot be changed for the function that calls it</a:t>
            </a:r>
          </a:p>
          <a:p>
            <a:r>
              <a:rPr lang="en-US" dirty="0"/>
              <a:t>Usually, that's good, since we don't have to worry about functions screwing up our data</a:t>
            </a:r>
          </a:p>
          <a:p>
            <a:r>
              <a:rPr lang="en-US" dirty="0"/>
              <a:t>It's annoying if we need a function to return more than one thing, though</a:t>
            </a:r>
          </a:p>
          <a:p>
            <a:r>
              <a:rPr lang="en-US" dirty="0"/>
              <a:t>Passing a pointer is equivalent to passing the original data </a:t>
            </a:r>
            <a:r>
              <a:rPr lang="en-US" b="1" dirty="0"/>
              <a:t>by reference</a:t>
            </a:r>
          </a:p>
        </p:txBody>
      </p:sp>
    </p:spTree>
    <p:extLst>
      <p:ext uri="{BB962C8B-B14F-4D97-AF65-F5344CB8AC3E}">
        <p14:creationId xmlns:p14="http://schemas.microsoft.com/office/powerpoint/2010/main" val="193352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to pointers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as we can declare a pointer that points at a particular data type, we can declare a pointer to a pointer</a:t>
            </a:r>
          </a:p>
          <a:p>
            <a:r>
              <a:rPr lang="en-US" dirty="0"/>
              <a:t>Simply add another star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3657600"/>
            <a:ext cx="10972800" cy="2514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5;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pointer;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**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amazingPointer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pointer = &amp;value;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amazingPointer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&amp;pointer;</a:t>
            </a:r>
          </a:p>
        </p:txBody>
      </p:sp>
    </p:spTree>
    <p:extLst>
      <p:ext uri="{BB962C8B-B14F-4D97-AF65-F5344CB8AC3E}">
        <p14:creationId xmlns:p14="http://schemas.microsoft.com/office/powerpoint/2010/main" val="223881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Change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main()</a:t>
            </a:r>
            <a:r>
              <a:rPr lang="en-US" dirty="0"/>
              <a:t> to get command line arguments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To get the command line values, use the following definition for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main()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Is that even allowed?</a:t>
            </a:r>
          </a:p>
          <a:p>
            <a:pPr lvl="1"/>
            <a:r>
              <a:rPr lang="en-US" dirty="0"/>
              <a:t>Yes.</a:t>
            </a:r>
          </a:p>
          <a:p>
            <a:r>
              <a:rPr lang="en-US" dirty="0"/>
              <a:t>You can name the parameters whatever you want, but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/>
              <a:t> and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/>
              <a:t> are traditional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dirty="0"/>
              <a:t> is the number of arguments (argument count)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dirty="0"/>
              <a:t> are the actual arguments (argument values) as strings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438400"/>
            <a:ext cx="10972800" cy="1600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main(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** </a:t>
            </a:r>
            <a:r>
              <a:rPr lang="en-US" sz="27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7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15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482608"/>
          </a:xfrm>
        </p:spPr>
        <p:txBody>
          <a:bodyPr>
            <a:normAutofit fontScale="92500"/>
          </a:bodyPr>
          <a:lstStyle/>
          <a:p>
            <a:r>
              <a:rPr lang="en-US" dirty="0"/>
              <a:t>Before, we only talked about using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getchar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(and command line arguments) for input</a:t>
            </a:r>
          </a:p>
          <a:p>
            <a:r>
              <a:rPr lang="en-US" dirty="0"/>
              <a:t>There is a function that parallels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called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can read strings,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values,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 values, characters, and anything else you can specify with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/>
              <a:t> formatting string</a:t>
            </a:r>
          </a:p>
          <a:p>
            <a:r>
              <a:rPr lang="en-US" dirty="0"/>
              <a:t>You must pass in a pointer for the memory you want to read into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5257801"/>
            <a:ext cx="10972800" cy="129539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number;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scanf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&amp;number);</a:t>
            </a:r>
          </a:p>
        </p:txBody>
      </p:sp>
    </p:spTree>
    <p:extLst>
      <p:ext uri="{BB962C8B-B14F-4D97-AF65-F5344CB8AC3E}">
        <p14:creationId xmlns:p14="http://schemas.microsoft.com/office/powerpoint/2010/main" val="99942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Format specifiers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81560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These are mostly what you would expect, from your experience with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257768"/>
              </p:ext>
            </p:extLst>
          </p:nvPr>
        </p:nvGraphicFramePr>
        <p:xfrm>
          <a:off x="2367438" y="2590800"/>
          <a:ext cx="7457123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7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1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dirty="0" err="1"/>
                        <a:t>Specifier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unsigned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%o %x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unsigned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b="1" baseline="0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r>
                        <a:rPr lang="en-US" sz="2000" b="1" baseline="0" dirty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en-US" sz="2000" dirty="0"/>
                        <a:t>(in octal  for 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o</a:t>
                      </a:r>
                      <a:r>
                        <a:rPr lang="en-US" sz="2000" dirty="0"/>
                        <a:t> or hex for </a:t>
                      </a: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r>
                        <a:rPr lang="en-US" sz="2000" dirty="0"/>
                        <a:t>)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hd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short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char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null-terminated string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float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lf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sz="2000" b="1" dirty="0" err="1">
                          <a:latin typeface="Courier New" pitchFamily="49" charset="0"/>
                          <a:cs typeface="Courier New" pitchFamily="49" charset="0"/>
                        </a:rPr>
                        <a:t>Lf</a:t>
                      </a:r>
                      <a:endParaRPr lang="en-US" sz="20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long double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824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Review up to Exam 1</a:t>
            </a:r>
          </a:p>
          <a:p>
            <a:pPr lvl="1"/>
            <a:r>
              <a:rPr lang="en-US" dirty="0"/>
              <a:t>Types in C</a:t>
            </a:r>
          </a:p>
          <a:p>
            <a:pPr lvl="1"/>
            <a:r>
              <a:rPr lang="en-US" dirty="0"/>
              <a:t>Base conversion and two's complement</a:t>
            </a:r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</a:p>
          <a:p>
            <a:pPr lvl="1"/>
            <a:r>
              <a:rPr lang="en-US" dirty="0"/>
              <a:t>Selection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en-US" dirty="0"/>
              <a:t>) and repetition (loops)</a:t>
            </a:r>
          </a:p>
          <a:p>
            <a:pPr lvl="1"/>
            <a:r>
              <a:rPr lang="en-US" dirty="0"/>
              <a:t>Functions</a:t>
            </a:r>
          </a:p>
          <a:p>
            <a:pPr lvl="1"/>
            <a:r>
              <a:rPr lang="en-US" dirty="0"/>
              <a:t>Recursion</a:t>
            </a:r>
          </a:p>
          <a:p>
            <a:pPr lvl="1"/>
            <a:r>
              <a:rPr lang="en-US" dirty="0"/>
              <a:t>Arrays</a:t>
            </a:r>
          </a:p>
          <a:p>
            <a:pPr lvl="1"/>
            <a:r>
              <a:rPr lang="en-US" dirty="0"/>
              <a:t>Strings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48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3"/>
            <a:ext cx="10972800" cy="371120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Memory can be allocated dynamically using a function called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en-US" dirty="0"/>
              <a:t>Similar to using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dirty="0"/>
              <a:t> in Java or C++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 to 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dirty="0"/>
              <a:t>Dynamically allocated memory is on the heap</a:t>
            </a:r>
          </a:p>
          <a:p>
            <a:pPr lvl="1"/>
            <a:r>
              <a:rPr lang="en-US" dirty="0"/>
              <a:t>It doesn't disappear when a function returns</a:t>
            </a:r>
          </a:p>
          <a:p>
            <a:r>
              <a:rPr lang="en-US" dirty="0"/>
              <a:t>To allocate memory, call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with the number of bytes you want</a:t>
            </a:r>
          </a:p>
          <a:p>
            <a:r>
              <a:rPr lang="en-US" dirty="0"/>
              <a:t>It returns a pointer to that memory, which you cast to the appropriate type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5334000"/>
            <a:ext cx="10972800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data = (</a:t>
            </a:r>
            <a:r>
              <a:rPr lang="en-US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*)</a:t>
            </a:r>
            <a:r>
              <a:rPr lang="en-US" sz="3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));</a:t>
            </a:r>
          </a:p>
        </p:txBody>
      </p:sp>
    </p:spTree>
    <p:extLst>
      <p:ext uri="{BB962C8B-B14F-4D97-AF65-F5344CB8AC3E}">
        <p14:creationId xmlns:p14="http://schemas.microsoft.com/office/powerpoint/2010/main" val="3757298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Allocating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common to allocate an array of values dynamically</a:t>
            </a:r>
          </a:p>
          <a:p>
            <a:r>
              <a:rPr lang="en-US" dirty="0"/>
              <a:t>The syntax is exactly the same as allocating a single value, but you multiply the size of the type by the number of elements you want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191000"/>
            <a:ext cx="10972800" cy="2286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array = (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*)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)*100);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&lt; 100;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++)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array[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+ 1;</a:t>
            </a:r>
          </a:p>
        </p:txBody>
      </p:sp>
    </p:spTree>
    <p:extLst>
      <p:ext uri="{BB962C8B-B14F-4D97-AF65-F5344CB8AC3E}">
        <p14:creationId xmlns:p14="http://schemas.microsoft.com/office/powerpoint/2010/main" val="76151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free()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5588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 is not garbage collected liked Java</a:t>
            </a:r>
          </a:p>
          <a:p>
            <a:r>
              <a:rPr lang="en-US" dirty="0"/>
              <a:t>If you allocate something on the stack, it disappears when the function returns</a:t>
            </a:r>
          </a:p>
          <a:p>
            <a:r>
              <a:rPr lang="en-US" dirty="0"/>
              <a:t>If you allocate something on the heap, you have to </a:t>
            </a:r>
            <a:r>
              <a:rPr lang="en-US" dirty="0" err="1"/>
              <a:t>deallocate</a:t>
            </a:r>
            <a:r>
              <a:rPr lang="en-US" dirty="0"/>
              <a:t> it with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free()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free()</a:t>
            </a:r>
            <a:r>
              <a:rPr lang="en-US" dirty="0"/>
              <a:t> does not set the pointer to be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</a:p>
          <a:p>
            <a:pPr lvl="1"/>
            <a:r>
              <a:rPr lang="en-US" dirty="0"/>
              <a:t>But you can afterwards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5181600"/>
            <a:ext cx="10972800" cy="1295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things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*)malloc (100);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free (things); </a:t>
            </a:r>
            <a:r>
              <a:rPr lang="en-US" sz="27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Should have used things first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things = NULL;</a:t>
            </a:r>
          </a:p>
        </p:txBody>
      </p:sp>
    </p:spTree>
    <p:extLst>
      <p:ext uri="{BB962C8B-B14F-4D97-AF65-F5344CB8AC3E}">
        <p14:creationId xmlns:p14="http://schemas.microsoft.com/office/powerpoint/2010/main" val="67102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Ragged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9601200" cy="43208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One way to dynamically allocate a 2D array is to allocate each row individually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finished, you can access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n-US" dirty="0"/>
              <a:t> like any 2D array</a:t>
            </a:r>
          </a:p>
          <a:p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5800" y="2819400"/>
            <a:ext cx="10896600" cy="1981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** table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**)malloc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*)*rows);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rows; ++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table[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*)malloc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)*columns);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5943600"/>
            <a:ext cx="108966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table[3][7] = 14;</a:t>
            </a:r>
          </a:p>
        </p:txBody>
      </p:sp>
    </p:spTree>
    <p:extLst>
      <p:ext uri="{BB962C8B-B14F-4D97-AF65-F5344CB8AC3E}">
        <p14:creationId xmlns:p14="http://schemas.microsoft.com/office/powerpoint/2010/main" val="39141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Ragged Approach in memory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219200" y="2372203"/>
          <a:ext cx="838200" cy="388620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4" name="Straight Arrow Connector 13"/>
          <p:cNvCxnSpPr>
            <a:endCxn id="25" idx="1"/>
          </p:cNvCxnSpPr>
          <p:nvPr/>
        </p:nvCxnSpPr>
        <p:spPr>
          <a:xfrm>
            <a:off x="1676400" y="5877402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62000" y="1752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ourier New" pitchFamily="49" charset="0"/>
                <a:cs typeface="Courier New" pitchFamily="49" charset="0"/>
              </a:rPr>
              <a:t>table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91400" y="3330995"/>
            <a:ext cx="2743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Chunks of data that could be anywhere in memory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/>
          </p:nvPr>
        </p:nvGraphicFramePr>
        <p:xfrm>
          <a:off x="3605939" y="5582347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  <p:cxnSp>
        <p:nvCxnSpPr>
          <p:cNvPr id="27" name="Straight Arrow Connector 26"/>
          <p:cNvCxnSpPr>
            <a:endCxn id="28" idx="1"/>
          </p:cNvCxnSpPr>
          <p:nvPr/>
        </p:nvCxnSpPr>
        <p:spPr>
          <a:xfrm>
            <a:off x="1676400" y="5106097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Table 27"/>
          <p:cNvGraphicFramePr>
            <a:graphicFrameLocks noGrp="1"/>
          </p:cNvGraphicFramePr>
          <p:nvPr>
            <p:extLst/>
          </p:nvPr>
        </p:nvGraphicFramePr>
        <p:xfrm>
          <a:off x="3605939" y="4811042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  <p:cxnSp>
        <p:nvCxnSpPr>
          <p:cNvPr id="29" name="Straight Arrow Connector 28"/>
          <p:cNvCxnSpPr>
            <a:endCxn id="30" idx="1"/>
          </p:cNvCxnSpPr>
          <p:nvPr/>
        </p:nvCxnSpPr>
        <p:spPr>
          <a:xfrm>
            <a:off x="1673817" y="4352522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Table 29"/>
          <p:cNvGraphicFramePr>
            <a:graphicFrameLocks noGrp="1"/>
          </p:cNvGraphicFramePr>
          <p:nvPr>
            <p:extLst/>
          </p:nvPr>
        </p:nvGraphicFramePr>
        <p:xfrm>
          <a:off x="3603356" y="4057467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  <p:cxnSp>
        <p:nvCxnSpPr>
          <p:cNvPr id="31" name="Straight Arrow Connector 30"/>
          <p:cNvCxnSpPr>
            <a:endCxn id="32" idx="1"/>
          </p:cNvCxnSpPr>
          <p:nvPr/>
        </p:nvCxnSpPr>
        <p:spPr>
          <a:xfrm>
            <a:off x="1673817" y="3562387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3603356" y="3267332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  <p:cxnSp>
        <p:nvCxnSpPr>
          <p:cNvPr id="33" name="Straight Arrow Connector 32"/>
          <p:cNvCxnSpPr>
            <a:endCxn id="34" idx="1"/>
          </p:cNvCxnSpPr>
          <p:nvPr/>
        </p:nvCxnSpPr>
        <p:spPr>
          <a:xfrm>
            <a:off x="1673817" y="2797591"/>
            <a:ext cx="1929539" cy="952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le 33"/>
          <p:cNvGraphicFramePr>
            <a:graphicFrameLocks noGrp="1"/>
          </p:cNvGraphicFramePr>
          <p:nvPr>
            <p:extLst/>
          </p:nvPr>
        </p:nvGraphicFramePr>
        <p:xfrm>
          <a:off x="3603356" y="2502536"/>
          <a:ext cx="3146325" cy="609160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629265">
                  <a:extLst>
                    <a:ext uri="{9D8B030D-6E8A-4147-A177-3AD203B41FA5}">
                      <a16:colId xmlns:a16="http://schemas.microsoft.com/office/drawing/2014/main" val="346189336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1179528182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693762051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788080723"/>
                    </a:ext>
                  </a:extLst>
                </a:gridCol>
                <a:gridCol w="629265">
                  <a:extLst>
                    <a:ext uri="{9D8B030D-6E8A-4147-A177-3AD203B41FA5}">
                      <a16:colId xmlns:a16="http://schemas.microsoft.com/office/drawing/2014/main" val="2431242877"/>
                    </a:ext>
                  </a:extLst>
                </a:gridCol>
              </a:tblGrid>
              <a:tr h="6091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503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5000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Freeing the Ragged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free a 2D array allocated with the Ragged Approach</a:t>
            </a:r>
          </a:p>
          <a:p>
            <a:pPr lvl="1"/>
            <a:r>
              <a:rPr lang="en-US" dirty="0"/>
              <a:t>Free each row separately</a:t>
            </a:r>
          </a:p>
          <a:p>
            <a:pPr lvl="1"/>
            <a:r>
              <a:rPr lang="en-US" dirty="0"/>
              <a:t>Finally, free the array of rows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657600"/>
            <a:ext cx="10972800" cy="1981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rows; ++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free (table[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free (table);</a:t>
            </a: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54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Contiguous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32080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Alternatively, you can allocate the memory for all rows at once</a:t>
            </a:r>
          </a:p>
          <a:p>
            <a:r>
              <a:rPr lang="en-US" dirty="0"/>
              <a:t>Then you make each row point to the right place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finished, you can still access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table</a:t>
            </a:r>
            <a:r>
              <a:rPr lang="en-US" dirty="0"/>
              <a:t> like any 2D array</a:t>
            </a:r>
          </a:p>
          <a:p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352800"/>
            <a:ext cx="10972800" cy="1828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85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** table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**)malloc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*)*rows);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 data = 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*)malloc (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)*rows*columns);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&lt; rows; ++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table[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] = &amp;data[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*columns];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6096000"/>
            <a:ext cx="10972800" cy="609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table[3][7] = 14;</a:t>
            </a:r>
          </a:p>
        </p:txBody>
      </p:sp>
    </p:spTree>
    <p:extLst>
      <p:ext uri="{BB962C8B-B14F-4D97-AF65-F5344CB8AC3E}">
        <p14:creationId xmlns:p14="http://schemas.microsoft.com/office/powerpoint/2010/main" val="3910944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981200" y="2711509"/>
          <a:ext cx="9677400" cy="498416"/>
        </p:xfrm>
        <a:graphic>
          <a:graphicData uri="http://schemas.openxmlformats.org/drawingml/2006/table">
            <a:tbl>
              <a:tblPr bandCol="1">
                <a:tableStyleId>{F5AB1C69-6EDB-4FF4-983F-18BD219EF322}</a:tableStyleId>
              </a:tblPr>
              <a:tblGrid>
                <a:gridCol w="387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121609783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1701400767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1949316955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1057385995"/>
                    </a:ext>
                  </a:extLst>
                </a:gridCol>
                <a:gridCol w="387096">
                  <a:extLst>
                    <a:ext uri="{9D8B030D-6E8A-4147-A177-3AD203B41FA5}">
                      <a16:colId xmlns:a16="http://schemas.microsoft.com/office/drawing/2014/main" val="718143347"/>
                    </a:ext>
                  </a:extLst>
                </a:gridCol>
              </a:tblGrid>
              <a:tr h="4984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Contiguous Approach in memory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85800" y="3505201"/>
          <a:ext cx="762000" cy="297180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1066800" y="3209925"/>
            <a:ext cx="1066800" cy="604837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1066800" y="3209925"/>
            <a:ext cx="3048000" cy="1209675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1066800" y="3234751"/>
            <a:ext cx="4953000" cy="1794449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1066800" y="3234751"/>
            <a:ext cx="6858000" cy="2404049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1066800" y="3234751"/>
            <a:ext cx="8763000" cy="2953324"/>
          </a:xfrm>
          <a:prstGeom prst="straightConnector1">
            <a:avLst/>
          </a:prstGeom>
          <a:ln w="38100">
            <a:headEnd type="oval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8600" y="28956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Courier New" pitchFamily="49" charset="0"/>
                <a:cs typeface="Courier New" pitchFamily="49" charset="0"/>
              </a:rPr>
              <a:t>table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52800" y="2063111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Contiguously allocated memory</a:t>
            </a:r>
          </a:p>
        </p:txBody>
      </p:sp>
    </p:spTree>
    <p:extLst>
      <p:ext uri="{BB962C8B-B14F-4D97-AF65-F5344CB8AC3E}">
        <p14:creationId xmlns:p14="http://schemas.microsoft.com/office/powerpoint/2010/main" val="4401846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Freeing the Contiguous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free a 2D array allocated with the Contiguous Approach</a:t>
            </a:r>
          </a:p>
          <a:p>
            <a:pPr lvl="1"/>
            <a:r>
              <a:rPr lang="en-US" dirty="0"/>
              <a:t>Free the big block of memory</a:t>
            </a:r>
          </a:p>
          <a:p>
            <a:pPr lvl="1"/>
            <a:r>
              <a:rPr lang="en-US" dirty="0"/>
              <a:t>Free the array of rows</a:t>
            </a:r>
          </a:p>
          <a:p>
            <a:pPr lvl="1"/>
            <a:r>
              <a:rPr lang="en-US" dirty="0"/>
              <a:t>No loop needed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4114800"/>
            <a:ext cx="10972800" cy="16764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latin typeface="Courier New" pitchFamily="49" charset="0"/>
                <a:cs typeface="Courier New" pitchFamily="49" charset="0"/>
              </a:rPr>
              <a:t>free (table[0]);</a:t>
            </a:r>
            <a:endParaRPr lang="en-US" sz="3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free (table);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7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for random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Include the following headers: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stdlib.h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time.h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rand()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/>
              <a:t> to get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values between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0</a:t>
            </a:r>
            <a:r>
              <a:rPr lang="en-US" dirty="0"/>
              <a:t> and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–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1</a:t>
            </a:r>
          </a:p>
          <a:p>
            <a:r>
              <a:rPr lang="en-US" dirty="0"/>
              <a:t>Always call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srand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(time(NULL))</a:t>
            </a:r>
            <a:r>
              <a:rPr lang="en-US" dirty="0"/>
              <a:t> </a:t>
            </a:r>
            <a:r>
              <a:rPr lang="en-US" b="1" dirty="0"/>
              <a:t>before</a:t>
            </a:r>
            <a:r>
              <a:rPr lang="en-US" dirty="0"/>
              <a:t> your first call to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rand()</a:t>
            </a:r>
          </a:p>
          <a:p>
            <a:r>
              <a:rPr lang="en-US" dirty="0"/>
              <a:t>Only call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srand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</a:t>
            </a:r>
            <a:r>
              <a:rPr lang="en-US" b="1" dirty="0"/>
              <a:t>once</a:t>
            </a:r>
            <a:r>
              <a:rPr lang="en-US" dirty="0"/>
              <a:t> per program</a:t>
            </a:r>
          </a:p>
          <a:p>
            <a:pPr lvl="1"/>
            <a:r>
              <a:rPr lang="en-US" dirty="0"/>
              <a:t>Seeding multiple times makes no sense and usually makes your output much </a:t>
            </a:r>
            <a:r>
              <a:rPr lang="en-US" b="1" dirty="0"/>
              <a:t>less</a:t>
            </a:r>
            <a:r>
              <a:rPr lang="en-US" dirty="0"/>
              <a:t> random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17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40640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sees a huge range of free memory when the program starts</a:t>
            </a:r>
          </a:p>
          <a:p>
            <a:r>
              <a:rPr lang="en-US" dirty="0"/>
              <a:t>It uses a doubly linked list to keep track of the blocks of free memory, which is perhaps one giant block to begin with</a:t>
            </a:r>
          </a:p>
          <a:p>
            <a:r>
              <a:rPr lang="en-US" dirty="0"/>
              <a:t>As you allocate memory, a free block is often split up to make the block you need</a:t>
            </a:r>
          </a:p>
          <a:p>
            <a:r>
              <a:rPr lang="en-US" dirty="0"/>
              <a:t>The returned block knows its length</a:t>
            </a:r>
          </a:p>
          <a:p>
            <a:pPr lvl="1"/>
            <a:r>
              <a:rPr lang="en-US" dirty="0"/>
              <a:t>The length is usually kept </a:t>
            </a:r>
            <a:r>
              <a:rPr lang="en-US" b="1" dirty="0"/>
              <a:t>before</a:t>
            </a:r>
            <a:r>
              <a:rPr lang="en-US" dirty="0"/>
              <a:t> the data that you use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581400" y="5117068"/>
            <a:ext cx="4038600" cy="838200"/>
            <a:chOff x="2057400" y="5257800"/>
            <a:chExt cx="4750904" cy="990600"/>
          </a:xfrm>
        </p:grpSpPr>
        <p:sp>
          <p:nvSpPr>
            <p:cNvPr id="4" name="Rectangle 3"/>
            <p:cNvSpPr/>
            <p:nvPr/>
          </p:nvSpPr>
          <p:spPr>
            <a:xfrm>
              <a:off x="3124200" y="5257800"/>
              <a:ext cx="3684104" cy="9906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Allocated Space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2057400" y="5257800"/>
              <a:ext cx="1066800" cy="9906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Length</a:t>
              </a:r>
            </a:p>
          </p:txBody>
        </p:sp>
      </p:grpSp>
      <p:cxnSp>
        <p:nvCxnSpPr>
          <p:cNvPr id="11" name="Straight Arrow Connector 10"/>
          <p:cNvCxnSpPr/>
          <p:nvPr/>
        </p:nvCxnSpPr>
        <p:spPr>
          <a:xfrm flipV="1">
            <a:off x="3806228" y="6031468"/>
            <a:ext cx="682027" cy="45720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905000" y="61838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Returned pointer</a:t>
            </a:r>
          </a:p>
        </p:txBody>
      </p:sp>
    </p:spTree>
    <p:extLst>
      <p:ext uri="{BB962C8B-B14F-4D97-AF65-F5344CB8AC3E}">
        <p14:creationId xmlns:p14="http://schemas.microsoft.com/office/powerpoint/2010/main" val="69746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Here's a visualization of the free list</a:t>
            </a:r>
          </a:p>
          <a:p>
            <a:r>
              <a:rPr lang="en-US" dirty="0"/>
              <a:t>When an item is freed, most implementations will try to coalesce two neighboring free blocks to reduce fragmentation</a:t>
            </a:r>
          </a:p>
          <a:p>
            <a:pPr lvl="1"/>
            <a:r>
              <a:rPr lang="en-US" dirty="0"/>
              <a:t>Calling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free()</a:t>
            </a:r>
            <a:r>
              <a:rPr lang="en-US" dirty="0"/>
              <a:t> can be time consuming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58448" y="4369956"/>
            <a:ext cx="1008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Head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5004619" y="5200381"/>
            <a:ext cx="1929581" cy="507504"/>
            <a:chOff x="2441088" y="5257800"/>
            <a:chExt cx="2428995" cy="1015008"/>
          </a:xfrm>
        </p:grpSpPr>
        <p:sp>
          <p:nvSpPr>
            <p:cNvPr id="19" name="Rectangle 18"/>
            <p:cNvSpPr/>
            <p:nvPr/>
          </p:nvSpPr>
          <p:spPr>
            <a:xfrm>
              <a:off x="3124199" y="5257800"/>
              <a:ext cx="1745884" cy="1015008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Allocated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441088" y="5257800"/>
              <a:ext cx="683111" cy="1015008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930572" y="5200382"/>
            <a:ext cx="3074047" cy="511399"/>
            <a:chOff x="1143000" y="4038600"/>
            <a:chExt cx="5614041" cy="990600"/>
          </a:xfrm>
        </p:grpSpPr>
        <p:sp>
          <p:nvSpPr>
            <p:cNvPr id="21" name="Rectangle 20"/>
            <p:cNvSpPr/>
            <p:nvPr/>
          </p:nvSpPr>
          <p:spPr>
            <a:xfrm>
              <a:off x="4343400" y="4038600"/>
              <a:ext cx="2413641" cy="99060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Free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143000" y="4038600"/>
              <a:ext cx="1066800" cy="9906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209800" y="4038600"/>
              <a:ext cx="1066800" cy="990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276600" y="4038600"/>
              <a:ext cx="1066800" cy="9906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N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919478" y="5204674"/>
            <a:ext cx="3074047" cy="503211"/>
            <a:chOff x="1143000" y="4038600"/>
            <a:chExt cx="5614041" cy="974740"/>
          </a:xfrm>
        </p:grpSpPr>
        <p:sp>
          <p:nvSpPr>
            <p:cNvPr id="27" name="Rectangle 26"/>
            <p:cNvSpPr/>
            <p:nvPr/>
          </p:nvSpPr>
          <p:spPr>
            <a:xfrm>
              <a:off x="4343400" y="4038600"/>
              <a:ext cx="2413641" cy="974740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Free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143000" y="4038600"/>
              <a:ext cx="1066799" cy="97474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L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209799" y="4038600"/>
              <a:ext cx="1066799" cy="9747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P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276601" y="4038600"/>
              <a:ext cx="1066799" cy="97474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N</a:t>
              </a:r>
            </a:p>
          </p:txBody>
        </p:sp>
      </p:grpSp>
      <p:cxnSp>
        <p:nvCxnSpPr>
          <p:cNvPr id="31" name="Straight Arrow Connector 30"/>
          <p:cNvCxnSpPr/>
          <p:nvPr/>
        </p:nvCxnSpPr>
        <p:spPr>
          <a:xfrm flipH="1">
            <a:off x="2133600" y="4724401"/>
            <a:ext cx="1" cy="46109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urved Connector 35"/>
          <p:cNvCxnSpPr>
            <a:stCxn id="29" idx="0"/>
            <a:endCxn id="22" idx="0"/>
          </p:cNvCxnSpPr>
          <p:nvPr/>
        </p:nvCxnSpPr>
        <p:spPr>
          <a:xfrm rot="16200000" flipV="1">
            <a:off x="5007021" y="2416005"/>
            <a:ext cx="4293" cy="5573047"/>
          </a:xfrm>
          <a:prstGeom prst="curvedConnector3">
            <a:avLst>
              <a:gd name="adj1" fmla="val 12324878"/>
            </a:avLst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/>
          <p:cNvCxnSpPr>
            <a:stCxn id="24" idx="2"/>
            <a:endCxn id="28" idx="2"/>
          </p:cNvCxnSpPr>
          <p:nvPr/>
        </p:nvCxnSpPr>
        <p:spPr>
          <a:xfrm rot="5400000" flipH="1" flipV="1">
            <a:off x="5299289" y="3799522"/>
            <a:ext cx="3895" cy="3820623"/>
          </a:xfrm>
          <a:prstGeom prst="curvedConnector3">
            <a:avLst>
              <a:gd name="adj1" fmla="val -12812734"/>
            </a:avLst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2806783" y="5713926"/>
            <a:ext cx="1" cy="46109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8379831" y="5734117"/>
            <a:ext cx="1" cy="461093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438400" y="6172200"/>
            <a:ext cx="761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001000" y="6172200"/>
            <a:ext cx="761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930572" y="5204674"/>
            <a:ext cx="3074047" cy="507104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003154" y="5204675"/>
            <a:ext cx="1916324" cy="503211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934201" y="5207897"/>
            <a:ext cx="3074047" cy="49998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30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to integer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C, the standard way to convert a string to an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is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atoi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function</a:t>
            </a:r>
          </a:p>
          <a:p>
            <a:pPr lvl="1"/>
            <a:r>
              <a:rPr lang="en-US" b="1" dirty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&gt;</a:t>
            </a:r>
            <a:r>
              <a:rPr lang="en-US" dirty="0"/>
              <a:t> to use it</a:t>
            </a:r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3505200"/>
            <a:ext cx="10972800" cy="312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2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stdlib.h</a:t>
            </a: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2200" b="1" dirty="0" err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stdio.h</a:t>
            </a:r>
            <a:r>
              <a:rPr lang="en-US" sz="2200" b="1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marL="118872" indent="0">
              <a:buNone/>
            </a:pPr>
            <a:endParaRPr lang="en-US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main()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char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* value = </a:t>
            </a:r>
            <a:r>
              <a:rPr lang="en-US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"3047"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atoi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(value);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"%d\n"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, x);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0;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286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to 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9601200" cy="3635009"/>
          </a:xfrm>
        </p:spPr>
        <p:txBody>
          <a:bodyPr>
            <a:normAutofit/>
          </a:bodyPr>
          <a:lstStyle/>
          <a:p>
            <a:r>
              <a:rPr lang="en-US" dirty="0"/>
              <a:t>The portable way to convert an integer (or other numerical types) to a string to 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en-US" dirty="0"/>
              <a:t>It's 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except that it prints things to a string buffer instead of the screen</a:t>
            </a:r>
          </a:p>
          <a:p>
            <a:pPr lvl="1"/>
            <a:endParaRPr lang="en-US" dirty="0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85800" y="4114800"/>
            <a:ext cx="10896600" cy="1219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value[12]; 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Has to be big enough</a:t>
            </a:r>
          </a:p>
          <a:p>
            <a:pPr marL="118872" indent="0">
              <a:buNone/>
            </a:pP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x = 3047;</a:t>
            </a:r>
          </a:p>
          <a:p>
            <a:pPr marL="118872" indent="0">
              <a:buNone/>
            </a:pP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sprintf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 value,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x );</a:t>
            </a:r>
          </a:p>
        </p:txBody>
      </p:sp>
    </p:spTree>
    <p:extLst>
      <p:ext uri="{BB962C8B-B14F-4D97-AF65-F5344CB8AC3E}">
        <p14:creationId xmlns:p14="http://schemas.microsoft.com/office/powerpoint/2010/main" val="7990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</a:t>
            </a:r>
            <a:r>
              <a:rPr lang="en-US" dirty="0" err="1"/>
              <a:t>struct</a:t>
            </a:r>
            <a:r>
              <a:rPr lang="en-US" dirty="0"/>
              <a:t> in C is:</a:t>
            </a:r>
          </a:p>
          <a:p>
            <a:pPr lvl="1"/>
            <a:r>
              <a:rPr lang="en-US" dirty="0"/>
              <a:t> A collection of one or more variables</a:t>
            </a:r>
          </a:p>
          <a:p>
            <a:pPr lvl="1"/>
            <a:r>
              <a:rPr lang="en-US" dirty="0"/>
              <a:t>Possibly of  different types</a:t>
            </a:r>
          </a:p>
          <a:p>
            <a:pPr lvl="1"/>
            <a:r>
              <a:rPr lang="en-US" dirty="0"/>
              <a:t>Grouped together for convenient  handling.  </a:t>
            </a:r>
          </a:p>
          <a:p>
            <a:r>
              <a:rPr lang="en-US" dirty="0"/>
              <a:t>They were called records in Pascal</a:t>
            </a:r>
          </a:p>
          <a:p>
            <a:r>
              <a:rPr lang="en-US" dirty="0"/>
              <a:t>They have similarities to a class in Java</a:t>
            </a:r>
          </a:p>
          <a:p>
            <a:pPr lvl="1"/>
            <a:r>
              <a:rPr lang="en-US" dirty="0"/>
              <a:t>Except all fields are public and there are no methods</a:t>
            </a:r>
          </a:p>
          <a:p>
            <a:r>
              <a:rPr lang="en-US" dirty="0" err="1"/>
              <a:t>Struct</a:t>
            </a:r>
            <a:r>
              <a:rPr lang="en-US" dirty="0"/>
              <a:t> declarations are usually global</a:t>
            </a:r>
          </a:p>
          <a:p>
            <a:pPr lvl="1"/>
            <a:r>
              <a:rPr lang="en-US" dirty="0"/>
              <a:t>They are outside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main()</a:t>
            </a:r>
            <a:r>
              <a:rPr lang="en-US" dirty="0"/>
              <a:t> and often in header files</a:t>
            </a:r>
          </a:p>
        </p:txBody>
      </p:sp>
    </p:spTree>
    <p:extLst>
      <p:ext uri="{BB962C8B-B14F-4D97-AF65-F5344CB8AC3E}">
        <p14:creationId xmlns:p14="http://schemas.microsoft.com/office/powerpoint/2010/main" val="274233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791200" y="3194427"/>
            <a:ext cx="2667000" cy="685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791200" y="3956427"/>
            <a:ext cx="2667000" cy="685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791200" y="4718427"/>
            <a:ext cx="2667000" cy="6858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505200" y="3194427"/>
            <a:ext cx="2133600" cy="685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05200" y="3956428"/>
            <a:ext cx="2133600" cy="685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05200" y="4718427"/>
            <a:ext cx="2133600" cy="6858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Anatomy of a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struct</a:t>
            </a:r>
            <a:endParaRPr lang="en-US" dirty="0">
              <a:latin typeface="+mn-lt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1671221"/>
            <a:ext cx="22860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105400" y="1670427"/>
            <a:ext cx="17526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67000" y="1671222"/>
            <a:ext cx="7086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4800" b="1" dirty="0">
                <a:latin typeface="Courier New" pitchFamily="49" charset="0"/>
                <a:cs typeface="Courier New" pitchFamily="49" charset="0"/>
              </a:rPr>
              <a:t> name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{ 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type1 member1;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type2 member2;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type3 member3;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8101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3" grpId="0" animBg="1"/>
      <p:bldP spid="8" grpId="0" animBg="1"/>
      <p:bldP spid="9" grpId="0" animBg="1"/>
      <p:bldP spid="7" grpId="0" animBg="1"/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Declaring a struct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3396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Type:</a:t>
            </a:r>
          </a:p>
          <a:p>
            <a:pPr lvl="1"/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The name of the </a:t>
            </a:r>
            <a:r>
              <a:rPr lang="en-US" dirty="0" err="1"/>
              <a:t>struct</a:t>
            </a:r>
            <a:endParaRPr lang="en-US" dirty="0"/>
          </a:p>
          <a:p>
            <a:pPr lvl="1"/>
            <a:r>
              <a:rPr lang="en-US" dirty="0"/>
              <a:t>The name of the identifier</a:t>
            </a:r>
          </a:p>
          <a:p>
            <a:r>
              <a:rPr lang="en-US" dirty="0"/>
              <a:t>You have to put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dirty="0"/>
              <a:t> first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114800"/>
            <a:ext cx="10972800" cy="23192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student bob;</a:t>
            </a:r>
          </a:p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student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jameel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point start;</a:t>
            </a:r>
          </a:p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point end;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68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members of a </a:t>
            </a:r>
            <a:r>
              <a:rPr lang="en-US" dirty="0" err="1"/>
              <a:t>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958609"/>
          </a:xfrm>
        </p:spPr>
        <p:txBody>
          <a:bodyPr>
            <a:normAutofit/>
          </a:bodyPr>
          <a:lstStyle/>
          <a:p>
            <a:r>
              <a:rPr lang="en-US" dirty="0"/>
              <a:t>Once you have a </a:t>
            </a:r>
            <a:r>
              <a:rPr lang="en-US" dirty="0" err="1"/>
              <a:t>struct</a:t>
            </a:r>
            <a:r>
              <a:rPr lang="en-US" dirty="0"/>
              <a:t> variable, you can access its members with dot notation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variable.member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Members can be read and written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581400"/>
            <a:ext cx="10972800" cy="29288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student bob;</a:t>
            </a:r>
          </a:p>
          <a:p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(bob.name, 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"Bob </a:t>
            </a:r>
            <a:r>
              <a:rPr lang="en-US" sz="2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Blobberwob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bob.GPA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= 3.7;</a:t>
            </a:r>
          </a:p>
          <a:p>
            <a:r>
              <a:rPr lang="en-US" sz="2800" b="1" dirty="0">
                <a:latin typeface="Courier New" pitchFamily="49" charset="0"/>
                <a:cs typeface="Courier New" pitchFamily="49" charset="0"/>
              </a:rPr>
              <a:t>bob.ID = 100008;</a:t>
            </a:r>
          </a:p>
          <a:p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"Bob's GPA: %f\n"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bob.GPA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);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96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Initializing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4064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There are no constructors for </a:t>
            </a:r>
            <a:r>
              <a:rPr lang="en-US" dirty="0" err="1"/>
              <a:t>structs</a:t>
            </a:r>
            <a:r>
              <a:rPr lang="en-US" dirty="0"/>
              <a:t> in C</a:t>
            </a:r>
          </a:p>
          <a:p>
            <a:r>
              <a:rPr lang="en-US" dirty="0"/>
              <a:t>You can initialize each element manually: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Or you can use braces to initialize the entire struct at once (which I do not encourage):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667000"/>
            <a:ext cx="109728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(julio.name,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"Julio Iglesias"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julio.GPA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3.9;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julio.ID = 100009;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4953000"/>
            <a:ext cx="109728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{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"Julio Iglesias"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3.9, 100009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96809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6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533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Assigning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It is possible to assign one </a:t>
            </a:r>
            <a:r>
              <a:rPr lang="en-US" dirty="0" err="1"/>
              <a:t>struct</a:t>
            </a:r>
            <a:r>
              <a:rPr lang="en-US" dirty="0"/>
              <a:t> to another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Doing so is equivalent to using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memcpy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to copy the memory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dirty="0"/>
              <a:t> into the memory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bob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bob</a:t>
            </a:r>
            <a:r>
              <a:rPr lang="en-US" dirty="0"/>
              <a:t> is still separate memory: it's not like copying references in Java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2438400"/>
            <a:ext cx="10972800" cy="2514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 bob;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(julio.name,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"Julio Iglesias"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julio.GPA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3.9;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julio.ID = 100009;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bob 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julio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0499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Dangers with pointers in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2728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With a pointer in a </a:t>
            </a:r>
            <a:r>
              <a:rPr lang="en-US" dirty="0" err="1"/>
              <a:t>struct</a:t>
            </a:r>
            <a:r>
              <a:rPr lang="en-US" dirty="0"/>
              <a:t>, copying the </a:t>
            </a:r>
            <a:r>
              <a:rPr lang="en-US" dirty="0" err="1"/>
              <a:t>struct</a:t>
            </a:r>
            <a:r>
              <a:rPr lang="en-US" dirty="0"/>
              <a:t> will copy the pointer but will not make a copy of the contents</a:t>
            </a:r>
          </a:p>
          <a:p>
            <a:r>
              <a:rPr lang="en-US" dirty="0"/>
              <a:t>Changing one </a:t>
            </a:r>
            <a:r>
              <a:rPr lang="en-US" dirty="0" err="1"/>
              <a:t>struct</a:t>
            </a:r>
            <a:r>
              <a:rPr lang="en-US" dirty="0"/>
              <a:t> could change another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800600"/>
            <a:ext cx="109728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bob1.firstName 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strdup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"Bob"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bob1.lastName =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strdup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"Newhart"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bob2 = bob1;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strcpy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(bob2.lastName,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"Hope"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"Name: %s %s\n"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bob1.firstName, bob1.lastName);</a:t>
            </a:r>
          </a:p>
          <a:p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//prints Bob Hope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3048000"/>
            <a:ext cx="10972800" cy="1752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77500" lnSpcReduction="2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person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firstName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lastName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person bob1;</a:t>
            </a:r>
          </a:p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person bob2;</a:t>
            </a:r>
            <a:endParaRPr lang="en-US" sz="24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44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Arrow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1303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 could dereference a </a:t>
            </a:r>
            <a:r>
              <a:rPr lang="en-US" dirty="0" err="1"/>
              <a:t>struct</a:t>
            </a:r>
            <a:r>
              <a:rPr lang="en-US" dirty="0"/>
              <a:t> pointer and then use the dot to access a member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is cumbersome and requires parentheses</a:t>
            </a:r>
          </a:p>
          <a:p>
            <a:r>
              <a:rPr lang="en-US" dirty="0"/>
              <a:t>Because this is a frequent operation, dereference + dot can be written as an arrow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-&gt;</a:t>
            </a:r>
            <a:r>
              <a:rPr lang="en-US" dirty="0"/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819400"/>
            <a:ext cx="10972800" cy="1447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student*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studentPointer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student*) 	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student));</a:t>
            </a:r>
          </a:p>
          <a:p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(*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studentPointer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).ID = 3030;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638800"/>
            <a:ext cx="10972800" cy="7239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studentPointer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-&gt;ID = 3030;</a:t>
            </a:r>
          </a:p>
        </p:txBody>
      </p:sp>
    </p:spTree>
    <p:extLst>
      <p:ext uri="{BB962C8B-B14F-4D97-AF65-F5344CB8AC3E}">
        <p14:creationId xmlns:p14="http://schemas.microsoft.com/office/powerpoint/2010/main" val="61124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Passing </a:t>
            </a:r>
            <a:r>
              <a:rPr lang="en-US" dirty="0" err="1"/>
              <a:t>structs</a:t>
            </a:r>
            <a:r>
              <a:rPr lang="en-US" dirty="0"/>
              <a:t> to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644409"/>
          </a:xfrm>
        </p:spPr>
        <p:txBody>
          <a:bodyPr>
            <a:normAutofit/>
          </a:bodyPr>
          <a:lstStyle/>
          <a:p>
            <a:r>
              <a:rPr lang="en-US" dirty="0"/>
              <a:t>If you pass a </a:t>
            </a:r>
            <a:r>
              <a:rPr lang="en-US" dirty="0" err="1"/>
              <a:t>struct</a:t>
            </a:r>
            <a:r>
              <a:rPr lang="en-US" dirty="0"/>
              <a:t> directly to a function, you are passing it by value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copy</a:t>
            </a:r>
            <a:r>
              <a:rPr lang="en-US" dirty="0"/>
              <a:t> of its contents is made</a:t>
            </a:r>
          </a:p>
          <a:p>
            <a:r>
              <a:rPr lang="en-US" dirty="0"/>
              <a:t>It is common to pass a struct by pointer to avoid copying and so that its members can be changed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4419600"/>
            <a:ext cx="10972800" cy="2133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flip(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point* value)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temp = value-&gt;x;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value-&gt;x = value-&gt;y;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value-&gt;y = temp;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90198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Gotchas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Always</a:t>
            </a:r>
            <a:r>
              <a:rPr lang="en-US" dirty="0"/>
              <a:t> put a semicolon at the end of a </a:t>
            </a:r>
            <a:r>
              <a:rPr lang="en-US" dirty="0" err="1"/>
              <a:t>struct</a:t>
            </a:r>
            <a:r>
              <a:rPr lang="en-US" dirty="0"/>
              <a:t> declaration</a:t>
            </a:r>
          </a:p>
          <a:p>
            <a:r>
              <a:rPr lang="en-US" dirty="0"/>
              <a:t>Don't put constructors or methods inside of a </a:t>
            </a:r>
            <a:r>
              <a:rPr lang="en-US" dirty="0" err="1"/>
              <a:t>struct</a:t>
            </a:r>
            <a:endParaRPr lang="en-US" dirty="0"/>
          </a:p>
          <a:p>
            <a:pPr lvl="1"/>
            <a:r>
              <a:rPr lang="en-US" dirty="0"/>
              <a:t>C doesn't have them</a:t>
            </a:r>
          </a:p>
          <a:p>
            <a:r>
              <a:rPr lang="en-US" dirty="0"/>
              <a:t>Assigning one </a:t>
            </a:r>
            <a:r>
              <a:rPr lang="en-US" dirty="0" err="1"/>
              <a:t>struct</a:t>
            </a:r>
            <a:r>
              <a:rPr lang="en-US" dirty="0"/>
              <a:t> to another copies the memory of one into the other</a:t>
            </a:r>
          </a:p>
          <a:p>
            <a:r>
              <a:rPr lang="en-US" dirty="0"/>
              <a:t>Pointers to </a:t>
            </a:r>
            <a:r>
              <a:rPr lang="en-US" dirty="0" err="1"/>
              <a:t>struct</a:t>
            </a:r>
            <a:r>
              <a:rPr lang="en-US" dirty="0"/>
              <a:t> variables are usually passed into functions</a:t>
            </a:r>
          </a:p>
          <a:p>
            <a:pPr lvl="1"/>
            <a:r>
              <a:rPr lang="en-US" dirty="0"/>
              <a:t>Both for efficiency and so that you can change the data inside</a:t>
            </a:r>
          </a:p>
        </p:txBody>
      </p:sp>
    </p:spTree>
    <p:extLst>
      <p:ext uri="{BB962C8B-B14F-4D97-AF65-F5344CB8AC3E}">
        <p14:creationId xmlns:p14="http://schemas.microsoft.com/office/powerpoint/2010/main" val="49912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typedef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dirty="0"/>
              <a:t> command allows you to make an alias for an existing type</a:t>
            </a:r>
          </a:p>
          <a:p>
            <a:r>
              <a:rPr lang="en-US" dirty="0"/>
              <a:t>You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dirty="0"/>
              <a:t>, the type you want to alias, and then the new name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Don't overuse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typedef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It is useful for types like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dirty="0"/>
              <a:t> which can have different meanings in different systems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717166"/>
            <a:ext cx="10972800" cy="115963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SUPER_INT;</a:t>
            </a:r>
          </a:p>
          <a:p>
            <a:endParaRPr lang="en-US" sz="2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SUPER_INT value = 3;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has type int</a:t>
            </a:r>
            <a:endParaRPr lang="en-US" sz="20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41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dirty="0"/>
              <a:t> with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3208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dirty="0"/>
              <a:t> command is commonly used with </a:t>
            </a:r>
            <a:r>
              <a:rPr lang="en-US" dirty="0" err="1"/>
              <a:t>structs</a:t>
            </a:r>
            <a:endParaRPr lang="en-US" dirty="0"/>
          </a:p>
          <a:p>
            <a:pPr lvl="1"/>
            <a:r>
              <a:rPr lang="en-US" dirty="0"/>
              <a:t>Often it is built into the </a:t>
            </a:r>
            <a:r>
              <a:rPr lang="en-US" dirty="0" err="1"/>
              <a:t>struct</a:t>
            </a:r>
            <a:r>
              <a:rPr lang="en-US" dirty="0"/>
              <a:t> declaration process</a:t>
            </a:r>
          </a:p>
          <a:p>
            <a:r>
              <a:rPr lang="en-US" dirty="0"/>
              <a:t>It allows the programmer to leave off the stupid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dirty="0"/>
              <a:t> keyword when declaring variables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type defined is actually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_wombat</a:t>
            </a:r>
          </a:p>
          <a:p>
            <a:r>
              <a:rPr lang="en-US" dirty="0"/>
              <a:t>We can refer to that type 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wombat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3505200"/>
            <a:ext cx="10972800" cy="15239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_wombat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name[100];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weight;</a:t>
            </a:r>
          </a:p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 wombat;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943601"/>
            <a:ext cx="10972800" cy="60959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wombat martin;</a:t>
            </a:r>
          </a:p>
        </p:txBody>
      </p:sp>
    </p:spTree>
    <p:extLst>
      <p:ext uri="{BB962C8B-B14F-4D97-AF65-F5344CB8AC3E}">
        <p14:creationId xmlns:p14="http://schemas.microsoft.com/office/powerpoint/2010/main" val="303422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example linked list node </a:t>
            </a:r>
            <a:r>
              <a:rPr lang="en-US" dirty="0" err="1"/>
              <a:t>struct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9398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can use this definition for our node for singly linked lists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Somewhere, we will have the following variable to hold the beginning of the list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328930"/>
            <a:ext cx="10972800" cy="23192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 struct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Node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data;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_Node*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next;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 Node;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5605530"/>
            <a:ext cx="10972800" cy="7952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Node* head = NULL;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67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BST node struct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9398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We can use this definition for our node for binary search trees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Somewhere, we will have the following variable to hold the root of the tree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5605530"/>
            <a:ext cx="10972800" cy="79527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Tree* root = NULL;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55D37140-630F-4927-91D2-6192E2D2694D}"/>
              </a:ext>
            </a:extLst>
          </p:cNvPr>
          <p:cNvSpPr txBox="1">
            <a:spLocks/>
          </p:cNvSpPr>
          <p:nvPr/>
        </p:nvSpPr>
        <p:spPr>
          <a:xfrm>
            <a:off x="609600" y="2286000"/>
            <a:ext cx="10972800" cy="2438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lnSpcReduction="1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endParaRPr lang="en-US" sz="22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_Tree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data;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_Tree* left;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 _Tree* right;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} Tree;</a:t>
            </a:r>
          </a:p>
        </p:txBody>
      </p:sp>
    </p:spTree>
    <p:extLst>
      <p:ext uri="{BB962C8B-B14F-4D97-AF65-F5344CB8AC3E}">
        <p14:creationId xmlns:p14="http://schemas.microsoft.com/office/powerpoint/2010/main" val="269277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you wanted a data type that could hold any of a bunch different things</a:t>
            </a:r>
          </a:p>
          <a:p>
            <a:r>
              <a:rPr lang="en-US" dirty="0"/>
              <a:t>Back in the day when space was important, people wanted such things</a:t>
            </a:r>
          </a:p>
          <a:p>
            <a:r>
              <a:rPr lang="en-US" dirty="0"/>
              <a:t>That's why they created unions, which look like structs but only have enough room for the largest thing inside of them</a:t>
            </a:r>
          </a:p>
          <a:p>
            <a:r>
              <a:rPr lang="en-US" dirty="0"/>
              <a:t>They're only designed to store one thing at a time</a:t>
            </a:r>
          </a:p>
        </p:txBody>
      </p:sp>
    </p:spTree>
    <p:extLst>
      <p:ext uri="{BB962C8B-B14F-4D97-AF65-F5344CB8AC3E}">
        <p14:creationId xmlns:p14="http://schemas.microsoft.com/office/powerpoint/2010/main" val="245956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482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unions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Unions look like </a:t>
            </a:r>
            <a:r>
              <a:rPr lang="en-US" dirty="0" err="1"/>
              <a:t>structs</a:t>
            </a:r>
            <a:endParaRPr lang="en-US" dirty="0"/>
          </a:p>
          <a:p>
            <a:pPr lvl="1"/>
            <a:r>
              <a:rPr lang="en-US" dirty="0"/>
              <a:t>Put the keyword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union</a:t>
            </a:r>
            <a:r>
              <a:rPr lang="en-US" dirty="0"/>
              <a:t> in place of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struct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isn't a separate district and a state</a:t>
            </a:r>
          </a:p>
          <a:p>
            <a:pPr lvl="1"/>
            <a:r>
              <a:rPr lang="en-US" dirty="0"/>
              <a:t>There's only space for the larger one</a:t>
            </a:r>
          </a:p>
          <a:p>
            <a:pPr lvl="1"/>
            <a:r>
              <a:rPr lang="en-US" dirty="0"/>
              <a:t>In this case, 15 bytes (rounded up to 16) is the larger one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2819400"/>
            <a:ext cx="10972800" cy="2057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union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Congressperson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{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 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district;	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Representatives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state[15]; 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Senators</a:t>
            </a:r>
          </a:p>
          <a:p>
            <a:r>
              <a:rPr lang="en-US" sz="2400" b="1" dirty="0">
                <a:latin typeface="Courier New" pitchFamily="49" charset="0"/>
                <a:cs typeface="Courier New" pitchFamily="49" charset="0"/>
              </a:rPr>
              <a:t>};</a:t>
            </a:r>
            <a:endParaRPr lang="en-US" sz="2000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93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enum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1778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To create named constants with different values,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dirty="0"/>
              <a:t> and then the names of your constants in braces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Then in your code, you can use these values (which are stored as integers)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2819400"/>
            <a:ext cx="10972800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{ SUNDAY, MONDAY, TUESDAY, WEDNESDAY, THURSDAY, FRIDAY, SATURDAY };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09600" y="4953000"/>
            <a:ext cx="109728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day =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FRIDAY;</a:t>
            </a:r>
          </a:p>
          <a:p>
            <a:pPr marL="118872" indent="0">
              <a:buNone/>
            </a:pP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(day == SUNDAY)</a:t>
            </a:r>
          </a:p>
          <a:p>
            <a:pPr marL="118872" indent="0">
              <a:buNone/>
            </a:pPr>
            <a:r>
              <a:rPr lang="en-US" sz="22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2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"My 'I don't have to run' day"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82398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Specifying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27206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You can even specify the values in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enum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If you assign values, it is possible to make two or more of the constants have the same value (usually bad)</a:t>
            </a:r>
          </a:p>
          <a:p>
            <a:r>
              <a:rPr lang="en-US" dirty="0"/>
              <a:t>A common reason that values are assigned is so that you can do bitwise combinations of values</a:t>
            </a: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09600" y="2286000"/>
            <a:ext cx="109728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{ ANIMAL = 7, MINERAL = 9, VEGETABLE = 11 };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609600" y="4419600"/>
            <a:ext cx="10972800" cy="2133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enum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{ PEPPERONI = 1, SAUSAGE = 2, BACON = 4, MUSHROOMS = 8, PEPPER = 16, ONIONS = 32, OLIVES = 64, EXTRA_CHEESE = 128 };</a:t>
            </a:r>
          </a:p>
          <a:p>
            <a:pPr marL="118872" indent="0">
              <a:buNone/>
            </a:pPr>
            <a:endParaRPr lang="en-US" sz="2200" b="1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en-US" sz="22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b="1" dirty="0">
                <a:latin typeface="Courier New" pitchFamily="49" charset="0"/>
                <a:cs typeface="Courier New" pitchFamily="49" charset="0"/>
              </a:rPr>
              <a:t>toppings = PEPPERONI | ONIONS | MUSHROOMS;</a:t>
            </a:r>
          </a:p>
        </p:txBody>
      </p:sp>
    </p:spTree>
    <p:extLst>
      <p:ext uri="{BB962C8B-B14F-4D97-AF65-F5344CB8AC3E}">
        <p14:creationId xmlns:p14="http://schemas.microsoft.com/office/powerpoint/2010/main" val="67059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systems programming world, there are two different kinds of time that are useful</a:t>
            </a:r>
          </a:p>
          <a:p>
            <a:r>
              <a:rPr lang="en-US" dirty="0"/>
              <a:t>Real time</a:t>
            </a:r>
          </a:p>
          <a:p>
            <a:pPr lvl="1"/>
            <a:r>
              <a:rPr lang="en-US" dirty="0"/>
              <a:t>This is also known as wall-clock time or calendar time</a:t>
            </a:r>
          </a:p>
          <a:p>
            <a:pPr lvl="1"/>
            <a:r>
              <a:rPr lang="en-US" dirty="0"/>
              <a:t>It's the human notion of time that we're familiar with</a:t>
            </a:r>
          </a:p>
          <a:p>
            <a:r>
              <a:rPr lang="en-US" dirty="0"/>
              <a:t>Process time</a:t>
            </a:r>
          </a:p>
          <a:p>
            <a:pPr lvl="1"/>
            <a:r>
              <a:rPr lang="en-US" dirty="0"/>
              <a:t>Process time is the amount of time your process has spent on the CPU</a:t>
            </a:r>
          </a:p>
          <a:p>
            <a:pPr lvl="1"/>
            <a:r>
              <a:rPr lang="en-US" dirty="0"/>
              <a:t>There is often no obvious correlation between process time and real time (except that process time is never more than real time elapsed)</a:t>
            </a:r>
          </a:p>
        </p:txBody>
      </p:sp>
    </p:spTree>
    <p:extLst>
      <p:ext uri="{BB962C8B-B14F-4D97-AF65-F5344CB8AC3E}">
        <p14:creationId xmlns:p14="http://schemas.microsoft.com/office/powerpoint/2010/main" val="188151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itchFamily="49" charset="0"/>
                <a:cs typeface="Courier New" pitchFamily="49" charset="0"/>
              </a:rPr>
              <a:t>time()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37112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time()</a:t>
            </a:r>
            <a:r>
              <a:rPr lang="en-US" dirty="0"/>
              <a:t> function gives back the seconds since the Unix Epoch</a:t>
            </a:r>
          </a:p>
          <a:p>
            <a:r>
              <a:rPr lang="en-US" dirty="0"/>
              <a:t>Its signature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dirty="0"/>
              <a:t> is a signed 32-bit or 64-bit integer</a:t>
            </a:r>
          </a:p>
          <a:p>
            <a:r>
              <a:rPr lang="en-US" dirty="0"/>
              <a:t>You can pass in a pointer to a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dirty="0"/>
              <a:t> variable or save the return value (both have the same result)</a:t>
            </a:r>
          </a:p>
          <a:p>
            <a:r>
              <a:rPr lang="en-US" dirty="0"/>
              <a:t>Typically we pass in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dirty="0"/>
              <a:t> and save the return value</a:t>
            </a:r>
          </a:p>
          <a:p>
            <a:r>
              <a:rPr lang="en-US" dirty="0"/>
              <a:t>Include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time.h</a:t>
            </a:r>
            <a:r>
              <a:rPr lang="en-US" dirty="0"/>
              <a:t> to 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time()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5334000"/>
            <a:ext cx="10972800" cy="1219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seconds = time(NULL);</a:t>
            </a: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printf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"%d seconds have passed since 1970"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, seconds);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2743200"/>
            <a:ext cx="109728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 time(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time_t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* </a:t>
            </a:r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timePointer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72969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Write a function that finds the median of an array</a:t>
            </a:r>
          </a:p>
          <a:p>
            <a:pPr lvl="1"/>
            <a:r>
              <a:rPr lang="en-US" dirty="0"/>
              <a:t>You'll have to sort it</a:t>
            </a:r>
          </a:p>
          <a:p>
            <a:r>
              <a:rPr lang="en-US" dirty="0"/>
              <a:t>Write a function that, given a string, creates a dynamically allocated chunk of memory containing the string reversed</a:t>
            </a:r>
          </a:p>
          <a:p>
            <a:r>
              <a:rPr lang="en-US" dirty="0"/>
              <a:t>Write a function that will delete an element from the singly linked list struct given in earlier slides</a:t>
            </a:r>
          </a:p>
          <a:p>
            <a:r>
              <a:rPr lang="en-US" dirty="0"/>
              <a:t>Write a program that counts the </a:t>
            </a:r>
            <a:r>
              <a:rPr lang="en-US" b="1" dirty="0"/>
              <a:t>total</a:t>
            </a:r>
            <a:r>
              <a:rPr lang="en-US" dirty="0"/>
              <a:t> number of characters in all the arguments passed in through the command line</a:t>
            </a:r>
          </a:p>
          <a:p>
            <a:pPr lvl="1"/>
            <a:r>
              <a:rPr lang="en-US" dirty="0"/>
              <a:t>Ignore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</a:p>
          <a:p>
            <a:r>
              <a:rPr lang="en-US" dirty="0"/>
              <a:t>Write a program to "encrypt" a file by writing a new file with exactly the same contents, except that each byte in the file is inverted</a:t>
            </a:r>
          </a:p>
          <a:p>
            <a:pPr lvl="1"/>
            <a:r>
              <a:rPr lang="en-US" dirty="0"/>
              <a:t>Old byte: </a:t>
            </a:r>
            <a:r>
              <a:rPr lang="en-US" b="1" i="1" dirty="0"/>
              <a:t>x</a:t>
            </a:r>
          </a:p>
          <a:p>
            <a:pPr lvl="1"/>
            <a:r>
              <a:rPr lang="en-US" dirty="0"/>
              <a:t>New byte: 255 - </a:t>
            </a:r>
            <a:r>
              <a:rPr lang="en-US" b="1" i="1" dirty="0"/>
              <a:t>x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42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C24BE-7C98-4010-9B72-77E60704A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DEA9F-7693-4779-A400-78BE80186A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9359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2891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after Exam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Finish Project 6</a:t>
            </a:r>
          </a:p>
          <a:p>
            <a:pPr lvl="1"/>
            <a:r>
              <a:rPr lang="en-US" b="1" dirty="0"/>
              <a:t>Due Wednesday by midnight</a:t>
            </a:r>
          </a:p>
          <a:p>
            <a:r>
              <a:rPr lang="en-US" dirty="0"/>
              <a:t>Final exam:</a:t>
            </a:r>
          </a:p>
          <a:p>
            <a:pPr lvl="1"/>
            <a:r>
              <a:rPr lang="en-US" dirty="0"/>
              <a:t>Thursday, April 30, 2026</a:t>
            </a:r>
          </a:p>
          <a:p>
            <a:pPr lvl="1"/>
            <a:r>
              <a:rPr lang="en-US" dirty="0"/>
              <a:t>8:00 to 10:00 a.m.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A6ECD0-34F2-45E4-B011-6F0DE314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exam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286924-5DE2-400F-9A59-BDBDBF736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Final exam:</a:t>
            </a:r>
          </a:p>
          <a:p>
            <a:pPr lvl="1"/>
            <a:r>
              <a:rPr lang="en-US" b="1" dirty="0"/>
              <a:t>Thursday, April 30, 2026</a:t>
            </a:r>
          </a:p>
          <a:p>
            <a:pPr lvl="1"/>
            <a:r>
              <a:rPr lang="en-US" b="1" dirty="0"/>
              <a:t>8:00 to 10:00 a.m.</a:t>
            </a:r>
          </a:p>
          <a:p>
            <a:pPr lvl="1"/>
            <a:r>
              <a:rPr lang="en-US" b="1" dirty="0"/>
              <a:t>50% longer than previous exams, but you'll have 100% more time</a:t>
            </a:r>
          </a:p>
          <a:p>
            <a:r>
              <a:rPr lang="en-US" dirty="0"/>
              <a:t>There will be multiple choice, short answer, and programming questions</a:t>
            </a:r>
          </a:p>
        </p:txBody>
      </p:sp>
    </p:spTree>
    <p:extLst>
      <p:ext uri="{BB962C8B-B14F-4D97-AF65-F5344CB8AC3E}">
        <p14:creationId xmlns:p14="http://schemas.microsoft.com/office/powerpoint/2010/main" val="143118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pointer</a:t>
            </a:r>
            <a:r>
              <a:rPr lang="en-US" dirty="0"/>
              <a:t> is a variable that holds an address</a:t>
            </a:r>
          </a:p>
          <a:p>
            <a:r>
              <a:rPr lang="en-US" dirty="0"/>
              <a:t>Often this address is to another variable</a:t>
            </a:r>
          </a:p>
          <a:p>
            <a:r>
              <a:rPr lang="en-US" dirty="0"/>
              <a:t>Sometimes it's to a piece of memory that is mapped to file I/O or something else</a:t>
            </a:r>
          </a:p>
          <a:p>
            <a:r>
              <a:rPr lang="en-US" dirty="0"/>
              <a:t>Important operations:</a:t>
            </a:r>
          </a:p>
          <a:p>
            <a:pPr lvl="1"/>
            <a:r>
              <a:rPr lang="en-US" dirty="0"/>
              <a:t>Reference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dirty="0"/>
              <a:t>) gets the address of something</a:t>
            </a:r>
          </a:p>
          <a:p>
            <a:pPr lvl="1"/>
            <a:r>
              <a:rPr lang="en-US" dirty="0"/>
              <a:t>Dereference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*</a:t>
            </a:r>
            <a:r>
              <a:rPr lang="en-US" dirty="0"/>
              <a:t>) gets the contents of a pointer</a:t>
            </a:r>
          </a:p>
        </p:txBody>
      </p:sp>
    </p:spTree>
    <p:extLst>
      <p:ext uri="{BB962C8B-B14F-4D97-AF65-F5344CB8AC3E}">
        <p14:creationId xmlns:p14="http://schemas.microsoft.com/office/powerpoint/2010/main" val="1229151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Declaration of a pointer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typically want a pointer that points to a certain kind of thing</a:t>
            </a:r>
          </a:p>
          <a:p>
            <a:r>
              <a:rPr lang="en-US" dirty="0"/>
              <a:t>To declare a pointer to a particular type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Example of a pointer with type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590800" y="3664803"/>
            <a:ext cx="16002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105400" y="3664009"/>
            <a:ext cx="16002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90800" y="3664804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Courier New" pitchFamily="49" charset="0"/>
                <a:cs typeface="Courier New" pitchFamily="49" charset="0"/>
              </a:rPr>
              <a:t>type * name;</a:t>
            </a:r>
          </a:p>
        </p:txBody>
      </p:sp>
      <p:sp>
        <p:nvSpPr>
          <p:cNvPr id="8" name="Rectangle 7"/>
          <p:cNvSpPr/>
          <p:nvPr/>
        </p:nvSpPr>
        <p:spPr>
          <a:xfrm>
            <a:off x="2667000" y="5417403"/>
            <a:ext cx="1219200" cy="762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00600" y="5416609"/>
            <a:ext cx="2743200" cy="762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67000" y="5417404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4800" b="1" dirty="0">
                <a:latin typeface="Courier New" pitchFamily="49" charset="0"/>
                <a:cs typeface="Courier New" pitchFamily="49" charset="0"/>
              </a:rPr>
              <a:t> * pointer;</a:t>
            </a:r>
          </a:p>
        </p:txBody>
      </p:sp>
    </p:spTree>
    <p:extLst>
      <p:ext uri="{BB962C8B-B14F-4D97-AF65-F5344CB8AC3E}">
        <p14:creationId xmlns:p14="http://schemas.microsoft.com/office/powerpoint/2010/main" val="383123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7" grpId="0" animBg="1"/>
      <p:bldP spid="10" grpId="0" animBg="1"/>
      <p:bldP spid="5" grpId="0"/>
      <p:bldP spid="9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fundamental operation is to find the address of a variable</a:t>
            </a:r>
          </a:p>
          <a:p>
            <a:r>
              <a:rPr lang="en-US" dirty="0"/>
              <a:t>This is done with the reference operator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&amp;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usually can't predict what the address of something will be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124200"/>
            <a:ext cx="10972800" cy="1905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value = 5;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 pointer;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pointer = &amp;value; 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Pointer has value's address</a:t>
            </a:r>
          </a:p>
        </p:txBody>
      </p:sp>
    </p:spTree>
    <p:extLst>
      <p:ext uri="{BB962C8B-B14F-4D97-AF65-F5344CB8AC3E}">
        <p14:creationId xmlns:p14="http://schemas.microsoft.com/office/powerpoint/2010/main" val="242319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5930</TotalTime>
  <Words>3501</Words>
  <Application>Microsoft Office PowerPoint</Application>
  <PresentationFormat>Widescreen</PresentationFormat>
  <Paragraphs>560</Paragraphs>
  <Slides>59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7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2400</vt:lpstr>
      <vt:lpstr>Last time</vt:lpstr>
      <vt:lpstr>Questions?</vt:lpstr>
      <vt:lpstr>Project 6</vt:lpstr>
      <vt:lpstr>Review</vt:lpstr>
      <vt:lpstr>Final exam</vt:lpstr>
      <vt:lpstr>Pointers</vt:lpstr>
      <vt:lpstr>Declaration of a pointer</vt:lpstr>
      <vt:lpstr>Reference operator</vt:lpstr>
      <vt:lpstr>Dereference operator</vt:lpstr>
      <vt:lpstr>Pointer arithmetic</vt:lpstr>
      <vt:lpstr>Arrays are pointers too</vt:lpstr>
      <vt:lpstr>Surprisingly, pointers are arrays too</vt:lpstr>
      <vt:lpstr>void pointers</vt:lpstr>
      <vt:lpstr>Functions that can change arguments</vt:lpstr>
      <vt:lpstr>Pointers to pointers</vt:lpstr>
      <vt:lpstr>Change main() to get command line arguments</vt:lpstr>
      <vt:lpstr>scanf()</vt:lpstr>
      <vt:lpstr>Format specifiers</vt:lpstr>
      <vt:lpstr>Dynamic Memory Allocation</vt:lpstr>
      <vt:lpstr>malloc()</vt:lpstr>
      <vt:lpstr>Allocating arrays</vt:lpstr>
      <vt:lpstr>free()</vt:lpstr>
      <vt:lpstr>Ragged Approach</vt:lpstr>
      <vt:lpstr>Ragged Approach in memory</vt:lpstr>
      <vt:lpstr>Freeing the Ragged Approach</vt:lpstr>
      <vt:lpstr>Contiguous Approach</vt:lpstr>
      <vt:lpstr>Contiguous Approach in memory</vt:lpstr>
      <vt:lpstr>Freeing the Contiguous Approach</vt:lpstr>
      <vt:lpstr>Rules for random numbers</vt:lpstr>
      <vt:lpstr>How does malloc() work?</vt:lpstr>
      <vt:lpstr>Free list</vt:lpstr>
      <vt:lpstr>String to integer</vt:lpstr>
      <vt:lpstr>Integer to string</vt:lpstr>
      <vt:lpstr>Structs</vt:lpstr>
      <vt:lpstr>Anatomy of a struct</vt:lpstr>
      <vt:lpstr>Declaring a struct variable</vt:lpstr>
      <vt:lpstr>Accessing members of a struct</vt:lpstr>
      <vt:lpstr>Initializing structs</vt:lpstr>
      <vt:lpstr>Assigning structs</vt:lpstr>
      <vt:lpstr>Dangers with pointers in structs</vt:lpstr>
      <vt:lpstr>Arrow notation</vt:lpstr>
      <vt:lpstr>Passing structs to functions</vt:lpstr>
      <vt:lpstr>Gotchas</vt:lpstr>
      <vt:lpstr>typedef</vt:lpstr>
      <vt:lpstr>typedef with structs</vt:lpstr>
      <vt:lpstr>An example linked list node struct </vt:lpstr>
      <vt:lpstr>Example BST node struct</vt:lpstr>
      <vt:lpstr>Unions</vt:lpstr>
      <vt:lpstr>Declaring unions</vt:lpstr>
      <vt:lpstr>Using enum</vt:lpstr>
      <vt:lpstr>Specifying values</vt:lpstr>
      <vt:lpstr>Time</vt:lpstr>
      <vt:lpstr>time()</vt:lpstr>
      <vt:lpstr>Practice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762</cp:revision>
  <dcterms:created xsi:type="dcterms:W3CDTF">2009-08-24T20:26:10Z</dcterms:created>
  <dcterms:modified xsi:type="dcterms:W3CDTF">2026-04-20T16:23:41Z</dcterms:modified>
</cp:coreProperties>
</file>